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12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Mukta Light" panose="020B0604020202020204" charset="0"/>
      <p:regular r:id="rId17"/>
    </p:embeddedFont>
    <p:embeddedFont>
      <p:font typeface="Prompt Light" panose="00000400000000000000" pitchFamily="2" charset="-34"/>
      <p:regular r:id="rId18"/>
    </p:embeddedFont>
    <p:embeddedFont>
      <p:font typeface="Prompt Medium" panose="00000600000000000000" pitchFamily="2" charset="-3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0B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9624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093006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Friendly Coding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149090"/>
            <a:ext cx="7415927" cy="987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Writing code that's easy for humans to understand and maintain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428155"/>
            <a:ext cx="673358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What is Friendly Coding?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2484239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Friendly coding means writing code that other people — and your future self — can easily read, understand, and modify. It prioritizes clarity and maintainability alongside correctness.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3947041"/>
            <a:ext cx="3584496" cy="2854285"/>
          </a:xfrm>
          <a:prstGeom prst="roundRect">
            <a:avLst>
              <a:gd name="adj" fmla="val 3633"/>
            </a:avLst>
          </a:prstGeom>
          <a:solidFill>
            <a:srgbClr val="2EC4B6"/>
          </a:solidFill>
          <a:ln w="15240">
            <a:solidFill>
              <a:srgbClr val="14AA9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284684" y="420909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✅ Friendly Code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126093" y="4700111"/>
            <a:ext cx="306038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Clear variable names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126093" y="5181481"/>
            <a:ext cx="306038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Simple logic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126093" y="5662851"/>
            <a:ext cx="306038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Consistent style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126093" y="6144220"/>
            <a:ext cx="306038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Helpful documentation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4695349" y="3947041"/>
            <a:ext cx="3584615" cy="2854285"/>
          </a:xfrm>
          <a:prstGeom prst="roundRect">
            <a:avLst>
              <a:gd name="adj" fmla="val 3633"/>
            </a:avLst>
          </a:prstGeom>
          <a:solidFill>
            <a:srgbClr val="FF6B6B"/>
          </a:solidFill>
          <a:ln w="15240">
            <a:solidFill>
              <a:srgbClr val="E5515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5115997" y="420909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❌ Unfriendly Code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4957405" y="4700111"/>
            <a:ext cx="306050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Cryptic abbreviations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4957405" y="5181481"/>
            <a:ext cx="306050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Confusing structure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4957405" y="5662851"/>
            <a:ext cx="306050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Inconsistent patterns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4957405" y="6144220"/>
            <a:ext cx="306050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No comments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7851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5917" y="2901791"/>
            <a:ext cx="5462945" cy="528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Why Use Friendly Coding?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65917" y="3715822"/>
            <a:ext cx="13298567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Writing readable code isn't just about aesthetics — it directly impacts your team's productivity, code quality, and long-term success.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65917" y="4519493"/>
            <a:ext cx="4306014" cy="2244447"/>
          </a:xfrm>
          <a:prstGeom prst="roundRect">
            <a:avLst>
              <a:gd name="adj" fmla="val 4889"/>
            </a:avLst>
          </a:prstGeom>
          <a:solidFill>
            <a:srgbClr val="0B0C23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65917" y="4496633"/>
            <a:ext cx="4306014" cy="91440"/>
          </a:xfrm>
          <a:prstGeom prst="roundRect">
            <a:avLst>
              <a:gd name="adj" fmla="val 87402"/>
            </a:avLst>
          </a:prstGeom>
          <a:solidFill>
            <a:srgbClr val="A95B9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2533531" y="4234101"/>
            <a:ext cx="570786" cy="570786"/>
          </a:xfrm>
          <a:prstGeom prst="roundRect">
            <a:avLst>
              <a:gd name="adj" fmla="val 160200"/>
            </a:avLst>
          </a:prstGeom>
          <a:solidFill>
            <a:srgbClr val="A95B9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04743" y="4405313"/>
            <a:ext cx="228243" cy="22824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79038" y="4995148"/>
            <a:ext cx="3879771" cy="528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Easier Teamwork &amp; Faster Onboarding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879038" y="5637848"/>
            <a:ext cx="3879771" cy="912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New team members can understand and contribute to the codebase quickly, reducing ramp-up time from weeks to days.</a:t>
            </a:r>
            <a:endParaRPr lang="en-US" sz="1450" dirty="0"/>
          </a:p>
        </p:txBody>
      </p:sp>
      <p:sp>
        <p:nvSpPr>
          <p:cNvPr id="11" name="Shape 7"/>
          <p:cNvSpPr/>
          <p:nvPr/>
        </p:nvSpPr>
        <p:spPr>
          <a:xfrm>
            <a:off x="5162193" y="4519493"/>
            <a:ext cx="4306014" cy="2244447"/>
          </a:xfrm>
          <a:prstGeom prst="roundRect">
            <a:avLst>
              <a:gd name="adj" fmla="val 4889"/>
            </a:avLst>
          </a:prstGeom>
          <a:solidFill>
            <a:srgbClr val="0B0C23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8"/>
          <p:cNvSpPr/>
          <p:nvPr/>
        </p:nvSpPr>
        <p:spPr>
          <a:xfrm>
            <a:off x="5162193" y="4496633"/>
            <a:ext cx="4306014" cy="91440"/>
          </a:xfrm>
          <a:prstGeom prst="roundRect">
            <a:avLst>
              <a:gd name="adj" fmla="val 87402"/>
            </a:avLst>
          </a:prstGeom>
          <a:solidFill>
            <a:srgbClr val="A95B9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9"/>
          <p:cNvSpPr/>
          <p:nvPr/>
        </p:nvSpPr>
        <p:spPr>
          <a:xfrm>
            <a:off x="7029807" y="4234101"/>
            <a:ext cx="570786" cy="570786"/>
          </a:xfrm>
          <a:prstGeom prst="roundRect">
            <a:avLst>
              <a:gd name="adj" fmla="val 160200"/>
            </a:avLst>
          </a:prstGeom>
          <a:solidFill>
            <a:srgbClr val="A95B9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01019" y="4405313"/>
            <a:ext cx="228243" cy="228243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375315" y="4995148"/>
            <a:ext cx="2999899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Fewer Bugs, Simpler Reviews</a:t>
            </a:r>
            <a:endParaRPr lang="en-US" sz="1650" dirty="0"/>
          </a:p>
        </p:txBody>
      </p:sp>
      <p:sp>
        <p:nvSpPr>
          <p:cNvPr id="16" name="Text 11"/>
          <p:cNvSpPr/>
          <p:nvPr/>
        </p:nvSpPr>
        <p:spPr>
          <a:xfrm>
            <a:off x="5375315" y="5373529"/>
            <a:ext cx="3879771" cy="912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Clear code makes bugs easier to spot during reviews and reduces the likelihood of introducing new issues.</a:t>
            </a:r>
            <a:endParaRPr lang="en-US" sz="1450" dirty="0"/>
          </a:p>
        </p:txBody>
      </p:sp>
      <p:sp>
        <p:nvSpPr>
          <p:cNvPr id="17" name="Shape 12"/>
          <p:cNvSpPr/>
          <p:nvPr/>
        </p:nvSpPr>
        <p:spPr>
          <a:xfrm>
            <a:off x="9658469" y="4519493"/>
            <a:ext cx="4306014" cy="2244447"/>
          </a:xfrm>
          <a:prstGeom prst="roundRect">
            <a:avLst>
              <a:gd name="adj" fmla="val 4889"/>
            </a:avLst>
          </a:prstGeom>
          <a:solidFill>
            <a:srgbClr val="0B0C23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3"/>
          <p:cNvSpPr/>
          <p:nvPr/>
        </p:nvSpPr>
        <p:spPr>
          <a:xfrm>
            <a:off x="9658469" y="4496633"/>
            <a:ext cx="4306014" cy="91440"/>
          </a:xfrm>
          <a:prstGeom prst="roundRect">
            <a:avLst>
              <a:gd name="adj" fmla="val 87402"/>
            </a:avLst>
          </a:prstGeom>
          <a:solidFill>
            <a:srgbClr val="A95B9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4"/>
          <p:cNvSpPr/>
          <p:nvPr/>
        </p:nvSpPr>
        <p:spPr>
          <a:xfrm>
            <a:off x="11526083" y="4234101"/>
            <a:ext cx="570786" cy="570786"/>
          </a:xfrm>
          <a:prstGeom prst="roundRect">
            <a:avLst>
              <a:gd name="adj" fmla="val 160200"/>
            </a:avLst>
          </a:prstGeom>
          <a:solidFill>
            <a:srgbClr val="A95B9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97295" y="4405313"/>
            <a:ext cx="228243" cy="228243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871591" y="4995148"/>
            <a:ext cx="2646759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Long-term Maintainability</a:t>
            </a:r>
            <a:endParaRPr lang="en-US" sz="1650" dirty="0"/>
          </a:p>
        </p:txBody>
      </p:sp>
      <p:sp>
        <p:nvSpPr>
          <p:cNvPr id="22" name="Text 16"/>
          <p:cNvSpPr/>
          <p:nvPr/>
        </p:nvSpPr>
        <p:spPr>
          <a:xfrm>
            <a:off x="9871591" y="5373529"/>
            <a:ext cx="3879771" cy="912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Code that's easy to understand today will still make sense six months from now when requirements change.</a:t>
            </a:r>
            <a:endParaRPr lang="en-US" sz="1450" dirty="0"/>
          </a:p>
        </p:txBody>
      </p:sp>
      <p:sp>
        <p:nvSpPr>
          <p:cNvPr id="23" name="Text 17"/>
          <p:cNvSpPr/>
          <p:nvPr/>
        </p:nvSpPr>
        <p:spPr>
          <a:xfrm>
            <a:off x="951309" y="7191851"/>
            <a:ext cx="13013174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"Code is read more often than it's written."</a:t>
            </a:r>
            <a:endParaRPr lang="en-US" sz="1450" dirty="0"/>
          </a:p>
        </p:txBody>
      </p:sp>
      <p:sp>
        <p:nvSpPr>
          <p:cNvPr id="24" name="Shape 18"/>
          <p:cNvSpPr/>
          <p:nvPr/>
        </p:nvSpPr>
        <p:spPr>
          <a:xfrm>
            <a:off x="665917" y="6977896"/>
            <a:ext cx="22860" cy="732234"/>
          </a:xfrm>
          <a:prstGeom prst="rect">
            <a:avLst/>
          </a:prstGeom>
          <a:solidFill>
            <a:srgbClr val="A95B9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1285FF-85CE-31DD-B0F6-CB01741E8CE1}"/>
              </a:ext>
            </a:extLst>
          </p:cNvPr>
          <p:cNvSpPr/>
          <p:nvPr/>
        </p:nvSpPr>
        <p:spPr>
          <a:xfrm>
            <a:off x="12756952" y="7393661"/>
            <a:ext cx="1844278" cy="732234"/>
          </a:xfrm>
          <a:prstGeom prst="rect">
            <a:avLst/>
          </a:prstGeom>
          <a:solidFill>
            <a:srgbClr val="0B0B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1528" y="983337"/>
            <a:ext cx="7002661" cy="628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Core Principles: The 4 Pillars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91528" y="2063710"/>
            <a:ext cx="13047345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These four foundational principles guide every decision you make when writing friendly code.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2179915" y="2765584"/>
            <a:ext cx="2512814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Clear Naming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91528" y="3215283"/>
            <a:ext cx="3901202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Express intent with descriptive names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1528" y="3712607"/>
            <a:ext cx="3901202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calculateInterest</a:t>
            </a: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beats </a:t>
            </a:r>
            <a:r>
              <a:rPr lang="en-US" sz="17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cInt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1528" y="4176236"/>
            <a:ext cx="3901202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Names reveal purpose instantly</a:t>
            </a: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938" y="2679740"/>
            <a:ext cx="4566523" cy="4566523"/>
          </a:xfrm>
          <a:prstGeom prst="rect">
            <a:avLst/>
          </a:prstGeom>
        </p:spPr>
      </p:pic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15752" y="3663553"/>
            <a:ext cx="338376" cy="33837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9937671" y="2777014"/>
            <a:ext cx="2512814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Small Functions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9937671" y="3226713"/>
            <a:ext cx="3901202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One job per method keeps things focused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9937671" y="3724037"/>
            <a:ext cx="3901202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Each function does one thing well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9937671" y="4164806"/>
            <a:ext cx="3901202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Easy to test and reuse</a:t>
            </a:r>
            <a:endParaRPr lang="en-US" sz="175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1938" y="2679740"/>
            <a:ext cx="4566523" cy="4566523"/>
          </a:xfrm>
          <a:prstGeom prst="rect">
            <a:avLst/>
          </a:prstGeom>
        </p:spPr>
      </p:pic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76153" y="3663553"/>
            <a:ext cx="338376" cy="338376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9937671" y="5049083"/>
            <a:ext cx="2724864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Meaningful Comments</a:t>
            </a:r>
            <a:endParaRPr lang="en-US" sz="1950" dirty="0"/>
          </a:p>
        </p:txBody>
      </p:sp>
      <p:sp>
        <p:nvSpPr>
          <p:cNvPr id="17" name="Text 11"/>
          <p:cNvSpPr/>
          <p:nvPr/>
        </p:nvSpPr>
        <p:spPr>
          <a:xfrm>
            <a:off x="9937671" y="5498783"/>
            <a:ext cx="3901202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Explain "why," not "what"</a:t>
            </a:r>
            <a:endParaRPr lang="en-US" sz="1750" dirty="0"/>
          </a:p>
        </p:txBody>
      </p:sp>
      <p:sp>
        <p:nvSpPr>
          <p:cNvPr id="18" name="Text 12"/>
          <p:cNvSpPr/>
          <p:nvPr/>
        </p:nvSpPr>
        <p:spPr>
          <a:xfrm>
            <a:off x="9937671" y="5996107"/>
            <a:ext cx="3901202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Document intent and reasoning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9937671" y="6436876"/>
            <a:ext cx="3901202" cy="723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Let code speak for itself where possible</a:t>
            </a:r>
            <a:endParaRPr lang="en-US" sz="1750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1938" y="2679740"/>
            <a:ext cx="4566523" cy="4566523"/>
          </a:xfrm>
          <a:prstGeom prst="rect">
            <a:avLst/>
          </a:prstGeom>
        </p:spPr>
      </p:pic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76153" y="5923955"/>
            <a:ext cx="338376" cy="338376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1953816" y="5229939"/>
            <a:ext cx="2738914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Consistency &amp; Testing</a:t>
            </a:r>
            <a:endParaRPr lang="en-US" sz="1950" dirty="0"/>
          </a:p>
        </p:txBody>
      </p:sp>
      <p:sp>
        <p:nvSpPr>
          <p:cNvPr id="23" name="Text 15"/>
          <p:cNvSpPr/>
          <p:nvPr/>
        </p:nvSpPr>
        <p:spPr>
          <a:xfrm>
            <a:off x="791528" y="5679638"/>
            <a:ext cx="3901202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Follow conventions and validate behavior</a:t>
            </a:r>
            <a:endParaRPr lang="en-US" sz="1750" dirty="0"/>
          </a:p>
        </p:txBody>
      </p:sp>
      <p:sp>
        <p:nvSpPr>
          <p:cNvPr id="24" name="Text 16"/>
          <p:cNvSpPr/>
          <p:nvPr/>
        </p:nvSpPr>
        <p:spPr>
          <a:xfrm>
            <a:off x="791528" y="6176963"/>
            <a:ext cx="3901202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Uniform style across the codebase</a:t>
            </a:r>
            <a:endParaRPr lang="en-US" sz="1750" dirty="0"/>
          </a:p>
        </p:txBody>
      </p:sp>
      <p:sp>
        <p:nvSpPr>
          <p:cNvPr id="25" name="Text 17"/>
          <p:cNvSpPr/>
          <p:nvPr/>
        </p:nvSpPr>
        <p:spPr>
          <a:xfrm>
            <a:off x="791528" y="6617732"/>
            <a:ext cx="3901202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Tests document expected behavior</a:t>
            </a:r>
            <a:endParaRPr lang="en-US" sz="1750" dirty="0"/>
          </a:p>
        </p:txBody>
      </p:sp>
      <p:pic>
        <p:nvPicPr>
          <p:cNvPr id="26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1938" y="2679740"/>
            <a:ext cx="4566523" cy="4566523"/>
          </a:xfrm>
          <a:prstGeom prst="rect">
            <a:avLst/>
          </a:prstGeom>
        </p:spPr>
      </p:pic>
      <p:pic>
        <p:nvPicPr>
          <p:cNvPr id="27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15752" y="5923955"/>
            <a:ext cx="338376" cy="33837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BAB2707-CF5B-FDA8-CF71-46E5030602EC}"/>
              </a:ext>
            </a:extLst>
          </p:cNvPr>
          <p:cNvSpPr/>
          <p:nvPr/>
        </p:nvSpPr>
        <p:spPr>
          <a:xfrm>
            <a:off x="12662535" y="7497366"/>
            <a:ext cx="1844278" cy="732234"/>
          </a:xfrm>
          <a:prstGeom prst="rect">
            <a:avLst/>
          </a:prstGeom>
          <a:solidFill>
            <a:srgbClr val="0B0B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5181" y="395645"/>
            <a:ext cx="4752618" cy="393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Java Examples: Show, Don't Tell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495181" y="1071563"/>
            <a:ext cx="13640038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Let's see friendly coding principles in action with real Java code transformations.</a:t>
            </a:r>
            <a:endParaRPr lang="en-US" sz="1100" dirty="0"/>
          </a:p>
        </p:txBody>
      </p:sp>
      <p:sp>
        <p:nvSpPr>
          <p:cNvPr id="4" name="Shape 2"/>
          <p:cNvSpPr/>
          <p:nvPr/>
        </p:nvSpPr>
        <p:spPr>
          <a:xfrm>
            <a:off x="495181" y="1527585"/>
            <a:ext cx="13640038" cy="25241"/>
          </a:xfrm>
          <a:prstGeom prst="rect">
            <a:avLst/>
          </a:prstGeom>
          <a:solidFill>
            <a:srgbClr val="DAD8E9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495181" y="1764983"/>
            <a:ext cx="2259925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2EC4B6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Example 1:</a:t>
            </a:r>
            <a:r>
              <a:rPr lang="en-US" sz="14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Clear Naming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495181" y="2354461"/>
            <a:ext cx="1572101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❌</a:t>
            </a:r>
            <a:r>
              <a:rPr lang="en-US" sz="1200" dirty="0">
                <a:solidFill>
                  <a:srgbClr val="FF6B6B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Before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495181" y="2709982"/>
            <a:ext cx="6647498" cy="664607"/>
          </a:xfrm>
          <a:prstGeom prst="roundRect">
            <a:avLst>
              <a:gd name="adj" fmla="val 8942"/>
            </a:avLst>
          </a:prstGeom>
          <a:solidFill>
            <a:srgbClr val="18193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488156" y="2709982"/>
            <a:ext cx="6661547" cy="664607"/>
          </a:xfrm>
          <a:prstGeom prst="roundRect">
            <a:avLst>
              <a:gd name="adj" fmla="val 3194"/>
            </a:avLst>
          </a:prstGeom>
          <a:solidFill>
            <a:srgbClr val="18193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629603" y="2816066"/>
            <a:ext cx="6378654" cy="452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int c = calc(a, b);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495181" y="3533656"/>
            <a:ext cx="6647498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What does </a:t>
            </a:r>
            <a:r>
              <a:rPr lang="en-US" sz="11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</a:t>
            </a:r>
            <a:r>
              <a:rPr lang="en-US" sz="11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represent? What are </a:t>
            </a:r>
            <a:r>
              <a:rPr lang="en-US" sz="11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</a:t>
            </a:r>
            <a:r>
              <a:rPr lang="en-US" sz="11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and </a:t>
            </a:r>
            <a:r>
              <a:rPr lang="en-US" sz="110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</a:t>
            </a:r>
            <a:r>
              <a:rPr lang="en-US" sz="11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? The intent is completely hidden.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7495342" y="2354461"/>
            <a:ext cx="1572101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✅</a:t>
            </a:r>
            <a:r>
              <a:rPr lang="en-US" sz="1200" dirty="0">
                <a:solidFill>
                  <a:srgbClr val="2EC4B6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After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7495342" y="2709982"/>
            <a:ext cx="6647498" cy="1343263"/>
          </a:xfrm>
          <a:prstGeom prst="roundRect">
            <a:avLst>
              <a:gd name="adj" fmla="val 4424"/>
            </a:avLst>
          </a:prstGeom>
          <a:solidFill>
            <a:srgbClr val="18193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7488317" y="2709982"/>
            <a:ext cx="6661547" cy="1343263"/>
          </a:xfrm>
          <a:prstGeom prst="roundRect">
            <a:avLst>
              <a:gd name="adj" fmla="val 1580"/>
            </a:avLst>
          </a:prstGeom>
          <a:solidFill>
            <a:srgbClr val="18193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7629763" y="2816066"/>
            <a:ext cx="6378654" cy="1131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int monthlyInterest =   calculateMonthlyInterest(    principal,     months  );</a:t>
            </a:r>
            <a:endParaRPr lang="en-US" sz="1100" dirty="0"/>
          </a:p>
        </p:txBody>
      </p:sp>
      <p:sp>
        <p:nvSpPr>
          <p:cNvPr id="15" name="Text 13"/>
          <p:cNvSpPr/>
          <p:nvPr/>
        </p:nvSpPr>
        <p:spPr>
          <a:xfrm>
            <a:off x="7495342" y="4212312"/>
            <a:ext cx="6647498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Now it's crystal clear what this code does and what each parameter means.</a:t>
            </a:r>
            <a:endParaRPr lang="en-US" sz="1100" dirty="0"/>
          </a:p>
        </p:txBody>
      </p:sp>
      <p:sp>
        <p:nvSpPr>
          <p:cNvPr id="16" name="Shape 14"/>
          <p:cNvSpPr/>
          <p:nvPr/>
        </p:nvSpPr>
        <p:spPr>
          <a:xfrm>
            <a:off x="495181" y="4795612"/>
            <a:ext cx="13640038" cy="25241"/>
          </a:xfrm>
          <a:prstGeom prst="rect">
            <a:avLst/>
          </a:prstGeom>
          <a:solidFill>
            <a:srgbClr val="DAD8E9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495181" y="5033010"/>
            <a:ext cx="2470666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2EC4B6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Example 2:</a:t>
            </a:r>
            <a:r>
              <a:rPr lang="en-US" sz="14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Small Functions</a:t>
            </a: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495181" y="5622488"/>
            <a:ext cx="1572101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❌</a:t>
            </a:r>
            <a:r>
              <a:rPr lang="en-US" sz="1200" dirty="0">
                <a:solidFill>
                  <a:srgbClr val="FF6B6B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Before</a:t>
            </a:r>
            <a:endParaRPr lang="en-US" sz="1200" dirty="0"/>
          </a:p>
        </p:txBody>
      </p:sp>
      <p:sp>
        <p:nvSpPr>
          <p:cNvPr id="19" name="Shape 17"/>
          <p:cNvSpPr/>
          <p:nvPr/>
        </p:nvSpPr>
        <p:spPr>
          <a:xfrm>
            <a:off x="495181" y="5978009"/>
            <a:ext cx="6647498" cy="890826"/>
          </a:xfrm>
          <a:prstGeom prst="roundRect">
            <a:avLst>
              <a:gd name="adj" fmla="val 6671"/>
            </a:avLst>
          </a:prstGeom>
          <a:solidFill>
            <a:srgbClr val="18193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488156" y="5978009"/>
            <a:ext cx="6661547" cy="890826"/>
          </a:xfrm>
          <a:prstGeom prst="roundRect">
            <a:avLst>
              <a:gd name="adj" fmla="val 2383"/>
            </a:avLst>
          </a:prstGeom>
          <a:solidFill>
            <a:srgbClr val="18193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629603" y="6084094"/>
            <a:ext cx="6378654" cy="678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// Does everything at onceprocessOrder(order);</a:t>
            </a:r>
            <a:endParaRPr lang="en-US" sz="1100" dirty="0"/>
          </a:p>
        </p:txBody>
      </p:sp>
      <p:sp>
        <p:nvSpPr>
          <p:cNvPr id="22" name="Text 20"/>
          <p:cNvSpPr/>
          <p:nvPr/>
        </p:nvSpPr>
        <p:spPr>
          <a:xfrm>
            <a:off x="495181" y="7027902"/>
            <a:ext cx="6647498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 single monolithic function handling validation, payment, and notifications — hard to test and modify.</a:t>
            </a:r>
            <a:endParaRPr lang="en-US" sz="1100" dirty="0"/>
          </a:p>
        </p:txBody>
      </p:sp>
      <p:sp>
        <p:nvSpPr>
          <p:cNvPr id="23" name="Text 21"/>
          <p:cNvSpPr/>
          <p:nvPr/>
        </p:nvSpPr>
        <p:spPr>
          <a:xfrm>
            <a:off x="7495342" y="5622488"/>
            <a:ext cx="1572101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✅</a:t>
            </a:r>
            <a:r>
              <a:rPr lang="en-US" sz="1200" dirty="0">
                <a:solidFill>
                  <a:srgbClr val="2EC4B6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After</a:t>
            </a:r>
            <a:endParaRPr lang="en-US" sz="1200" dirty="0"/>
          </a:p>
        </p:txBody>
      </p:sp>
      <p:sp>
        <p:nvSpPr>
          <p:cNvPr id="24" name="Shape 22"/>
          <p:cNvSpPr/>
          <p:nvPr/>
        </p:nvSpPr>
        <p:spPr>
          <a:xfrm>
            <a:off x="7495342" y="5978009"/>
            <a:ext cx="6647498" cy="1343263"/>
          </a:xfrm>
          <a:prstGeom prst="roundRect">
            <a:avLst>
              <a:gd name="adj" fmla="val 4424"/>
            </a:avLst>
          </a:prstGeom>
          <a:solidFill>
            <a:srgbClr val="18193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7488317" y="5978009"/>
            <a:ext cx="6661547" cy="1343263"/>
          </a:xfrm>
          <a:prstGeom prst="roundRect">
            <a:avLst>
              <a:gd name="adj" fmla="val 1580"/>
            </a:avLst>
          </a:prstGeom>
          <a:solidFill>
            <a:srgbClr val="18193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7629763" y="6084094"/>
            <a:ext cx="6378654" cy="1131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// Split into focused stepsvalidateOrder(order);chargePayment(order);sendReceipt(order);</a:t>
            </a:r>
            <a:endParaRPr lang="en-US" sz="1100" dirty="0"/>
          </a:p>
        </p:txBody>
      </p:sp>
      <p:sp>
        <p:nvSpPr>
          <p:cNvPr id="27" name="Text 25"/>
          <p:cNvSpPr/>
          <p:nvPr/>
        </p:nvSpPr>
        <p:spPr>
          <a:xfrm>
            <a:off x="7495342" y="7480340"/>
            <a:ext cx="6647498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Each function has one clear responsibility, making the code self-documenting and testable.</a:t>
            </a:r>
            <a:endParaRPr lang="en-US" sz="11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0860BF3-7CB7-F963-5B8E-F267CF119042}"/>
              </a:ext>
            </a:extLst>
          </p:cNvPr>
          <p:cNvSpPr/>
          <p:nvPr/>
        </p:nvSpPr>
        <p:spPr>
          <a:xfrm>
            <a:off x="12812750" y="7706559"/>
            <a:ext cx="1706137" cy="419336"/>
          </a:xfrm>
          <a:prstGeom prst="rect">
            <a:avLst/>
          </a:prstGeom>
          <a:solidFill>
            <a:srgbClr val="0B0B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4922" y="438864"/>
            <a:ext cx="5633085" cy="443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How to Practice Friendly Coding</a:t>
            </a:r>
            <a:endParaRPr lang="en-US" sz="2750" dirty="0"/>
          </a:p>
        </p:txBody>
      </p:sp>
      <p:sp>
        <p:nvSpPr>
          <p:cNvPr id="4" name="Text 1"/>
          <p:cNvSpPr/>
          <p:nvPr/>
        </p:nvSpPr>
        <p:spPr>
          <a:xfrm>
            <a:off x="6044922" y="1121450"/>
            <a:ext cx="8026956" cy="255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Building habits takes practice. Start with these actionable steps to transform your coding style.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6044922" y="1556266"/>
            <a:ext cx="159544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01</a:t>
            </a:r>
            <a:endParaRPr lang="en-US" sz="1250" dirty="0"/>
          </a:p>
        </p:txBody>
      </p:sp>
      <p:sp>
        <p:nvSpPr>
          <p:cNvPr id="6" name="Shape 3"/>
          <p:cNvSpPr/>
          <p:nvPr/>
        </p:nvSpPr>
        <p:spPr>
          <a:xfrm>
            <a:off x="6044922" y="1804630"/>
            <a:ext cx="8026956" cy="22860"/>
          </a:xfrm>
          <a:prstGeom prst="rect">
            <a:avLst/>
          </a:prstGeom>
          <a:solidFill>
            <a:srgbClr val="A95B9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044922" y="1930122"/>
            <a:ext cx="3643789" cy="221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Use Clear Names &amp; Consistent Formatting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044922" y="2247424"/>
            <a:ext cx="8026956" cy="255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Choose descriptive variable and method names. Apply consistent indentation and spacing throughout your code.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6044922" y="2781895"/>
            <a:ext cx="159544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02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6044922" y="3030260"/>
            <a:ext cx="8026956" cy="22860"/>
          </a:xfrm>
          <a:prstGeom prst="rect">
            <a:avLst/>
          </a:prstGeom>
          <a:solidFill>
            <a:srgbClr val="A95B9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044922" y="3155752"/>
            <a:ext cx="2829163" cy="221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Keep Functions Small &amp; Focused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6044922" y="3473053"/>
            <a:ext cx="8026956" cy="255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Break large methods into smaller, single-purpose functions. Aim for methods that fit on one screen.</a:t>
            </a:r>
            <a:endParaRPr lang="en-US" sz="1250" dirty="0"/>
          </a:p>
        </p:txBody>
      </p:sp>
      <p:sp>
        <p:nvSpPr>
          <p:cNvPr id="13" name="Text 10"/>
          <p:cNvSpPr/>
          <p:nvPr/>
        </p:nvSpPr>
        <p:spPr>
          <a:xfrm>
            <a:off x="6044922" y="4007525"/>
            <a:ext cx="159544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03</a:t>
            </a:r>
            <a:endParaRPr lang="en-US" sz="1250" dirty="0"/>
          </a:p>
        </p:txBody>
      </p:sp>
      <p:sp>
        <p:nvSpPr>
          <p:cNvPr id="14" name="Shape 11"/>
          <p:cNvSpPr/>
          <p:nvPr/>
        </p:nvSpPr>
        <p:spPr>
          <a:xfrm>
            <a:off x="6044922" y="4255889"/>
            <a:ext cx="8026956" cy="22860"/>
          </a:xfrm>
          <a:prstGeom prst="rect">
            <a:avLst/>
          </a:prstGeom>
          <a:solidFill>
            <a:srgbClr val="A95B9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6044922" y="4381381"/>
            <a:ext cx="3783330" cy="221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Write Meaningful Comments &amp; Simple Tests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6044922" y="4698683"/>
            <a:ext cx="8026956" cy="255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Document complex logic and business rules. Write tests that serve as executable documentation.</a:t>
            </a:r>
            <a:endParaRPr lang="en-US" sz="1250" dirty="0"/>
          </a:p>
        </p:txBody>
      </p:sp>
      <p:sp>
        <p:nvSpPr>
          <p:cNvPr id="17" name="Text 14"/>
          <p:cNvSpPr/>
          <p:nvPr/>
        </p:nvSpPr>
        <p:spPr>
          <a:xfrm>
            <a:off x="6044922" y="5233154"/>
            <a:ext cx="159544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04</a:t>
            </a:r>
            <a:endParaRPr lang="en-US" sz="1250" dirty="0"/>
          </a:p>
        </p:txBody>
      </p:sp>
      <p:sp>
        <p:nvSpPr>
          <p:cNvPr id="18" name="Shape 15"/>
          <p:cNvSpPr/>
          <p:nvPr/>
        </p:nvSpPr>
        <p:spPr>
          <a:xfrm>
            <a:off x="6044922" y="5481518"/>
            <a:ext cx="8026956" cy="22860"/>
          </a:xfrm>
          <a:prstGeom prst="rect">
            <a:avLst/>
          </a:prstGeom>
          <a:solidFill>
            <a:srgbClr val="A95B9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6044922" y="5607010"/>
            <a:ext cx="2591395" cy="221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Review Code with Teammates</a:t>
            </a:r>
            <a:endParaRPr lang="en-US" sz="1350" dirty="0"/>
          </a:p>
        </p:txBody>
      </p:sp>
      <p:sp>
        <p:nvSpPr>
          <p:cNvPr id="20" name="Text 17"/>
          <p:cNvSpPr/>
          <p:nvPr/>
        </p:nvSpPr>
        <p:spPr>
          <a:xfrm>
            <a:off x="6044922" y="5924312"/>
            <a:ext cx="8026956" cy="255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Get feedback through code reviews. Learn from others and share your knowledge.</a:t>
            </a:r>
            <a:endParaRPr lang="en-US" sz="1250" dirty="0"/>
          </a:p>
        </p:txBody>
      </p:sp>
      <p:sp>
        <p:nvSpPr>
          <p:cNvPr id="21" name="Shape 18"/>
          <p:cNvSpPr/>
          <p:nvPr/>
        </p:nvSpPr>
        <p:spPr>
          <a:xfrm>
            <a:off x="6044922" y="6478786"/>
            <a:ext cx="8026956" cy="1314450"/>
          </a:xfrm>
          <a:prstGeom prst="roundRect">
            <a:avLst>
              <a:gd name="adj" fmla="val 5100"/>
            </a:avLst>
          </a:prstGeom>
          <a:solidFill>
            <a:srgbClr val="321A2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466" y="6690717"/>
            <a:ext cx="221575" cy="177284"/>
          </a:xfrm>
          <a:prstGeom prst="rect">
            <a:avLst/>
          </a:prstGeom>
        </p:spPr>
      </p:pic>
      <p:sp>
        <p:nvSpPr>
          <p:cNvPr id="23" name="Text 19"/>
          <p:cNvSpPr/>
          <p:nvPr/>
        </p:nvSpPr>
        <p:spPr>
          <a:xfrm>
            <a:off x="6585585" y="6678216"/>
            <a:ext cx="1773317" cy="221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Helpful Tools</a:t>
            </a:r>
            <a:endParaRPr lang="en-US" sz="1350" dirty="0"/>
          </a:p>
        </p:txBody>
      </p:sp>
      <p:sp>
        <p:nvSpPr>
          <p:cNvPr id="24" name="Text 20"/>
          <p:cNvSpPr/>
          <p:nvPr/>
        </p:nvSpPr>
        <p:spPr>
          <a:xfrm>
            <a:off x="6585585" y="7059335"/>
            <a:ext cx="7326749" cy="510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 linters like </a:t>
            </a:r>
            <a:r>
              <a:rPr lang="en-US" sz="1250" b="1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Checkstyle</a:t>
            </a:r>
            <a:r>
              <a:rPr lang="en-US" sz="1250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and formatters like </a:t>
            </a:r>
            <a:r>
              <a:rPr lang="en-US" sz="1250" b="1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Google Java Format</a:t>
            </a:r>
            <a:r>
              <a:rPr lang="en-US" sz="1250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to maintain consistency automatically across your team.</a:t>
            </a:r>
            <a:endParaRPr lang="en-US" sz="125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AEEAF2-D2F6-3CDF-3639-816EFDC2327A}"/>
              </a:ext>
            </a:extLst>
          </p:cNvPr>
          <p:cNvSpPr/>
          <p:nvPr/>
        </p:nvSpPr>
        <p:spPr>
          <a:xfrm>
            <a:off x="5765136" y="6469856"/>
            <a:ext cx="8865263" cy="1759743"/>
          </a:xfrm>
          <a:prstGeom prst="rect">
            <a:avLst/>
          </a:prstGeom>
          <a:solidFill>
            <a:srgbClr val="0B0B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0678" y="519113"/>
            <a:ext cx="6132076" cy="524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Thank You for Your Attention!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78" y="1440276"/>
            <a:ext cx="8902779" cy="64232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314742" y="1538764"/>
            <a:ext cx="3662601" cy="906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"Any fool can write code that a computer can understand. Good programmers write code that humans can understand."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10314742" y="2614732"/>
            <a:ext cx="3662601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— Martin Fowler</a:t>
            </a:r>
            <a:endParaRPr lang="en-US" sz="1150" dirty="0"/>
          </a:p>
        </p:txBody>
      </p:sp>
      <p:sp>
        <p:nvSpPr>
          <p:cNvPr id="6" name="Shape 3"/>
          <p:cNvSpPr/>
          <p:nvPr/>
        </p:nvSpPr>
        <p:spPr>
          <a:xfrm>
            <a:off x="10031611" y="1538764"/>
            <a:ext cx="22860" cy="1317427"/>
          </a:xfrm>
          <a:prstGeom prst="rect">
            <a:avLst/>
          </a:prstGeom>
          <a:solidFill>
            <a:srgbClr val="A95B9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0031611" y="3068479"/>
            <a:ext cx="3945731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10031611" y="3540323"/>
            <a:ext cx="3945731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10031611" y="4031099"/>
            <a:ext cx="3356015" cy="419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Happy Coding !</a:t>
            </a:r>
            <a:endParaRPr lang="en-US" sz="2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3F9ED9-CAC3-F367-7829-903BFE124B95}"/>
              </a:ext>
            </a:extLst>
          </p:cNvPr>
          <p:cNvSpPr/>
          <p:nvPr/>
        </p:nvSpPr>
        <p:spPr>
          <a:xfrm>
            <a:off x="12756952" y="7497366"/>
            <a:ext cx="1844278" cy="732234"/>
          </a:xfrm>
          <a:prstGeom prst="rect">
            <a:avLst/>
          </a:prstGeom>
          <a:solidFill>
            <a:srgbClr val="0B0B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4BB07A56EFC3C4EA146CC3F1E3907F4" ma:contentTypeVersion="4" ma:contentTypeDescription="Create a new document." ma:contentTypeScope="" ma:versionID="946d8a0920e8ce818e9335d55d796d91">
  <xsd:schema xmlns:xsd="http://www.w3.org/2001/XMLSchema" xmlns:xs="http://www.w3.org/2001/XMLSchema" xmlns:p="http://schemas.microsoft.com/office/2006/metadata/properties" xmlns:ns3="86a307ad-e1f5-4ad9-a133-f3af28dbe71b" targetNamespace="http://schemas.microsoft.com/office/2006/metadata/properties" ma:root="true" ma:fieldsID="12d318a735e1c50b09310c422d8b36c1" ns3:_="">
    <xsd:import namespace="86a307ad-e1f5-4ad9-a133-f3af28dbe71b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a307ad-e1f5-4ad9-a133-f3af28dbe71b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403280F-EA53-4F88-9C9E-20D5B61654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a307ad-e1f5-4ad9-a133-f3af28dbe7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843E27A-0126-41F8-B0A2-CC788B9A2E3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61AC465-7001-4EF2-95DB-26EA38C276D5}">
  <ds:schemaRefs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elements/1.1/"/>
    <ds:schemaRef ds:uri="http://purl.org/dc/dcmitype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86a307ad-e1f5-4ad9-a133-f3af28dbe71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580</Words>
  <Application>Microsoft Office PowerPoint</Application>
  <PresentationFormat>Custom</PresentationFormat>
  <Paragraphs>84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Prompt Medium</vt:lpstr>
      <vt:lpstr>Consolas</vt:lpstr>
      <vt:lpstr>Mukta Light</vt:lpstr>
      <vt:lpstr>Prompt Light</vt:lpstr>
      <vt:lpstr>Arial</vt:lpstr>
      <vt:lpstr>Consolas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Robin Singh</cp:lastModifiedBy>
  <cp:revision>3</cp:revision>
  <dcterms:created xsi:type="dcterms:W3CDTF">2025-10-20T17:28:57Z</dcterms:created>
  <dcterms:modified xsi:type="dcterms:W3CDTF">2025-10-20T17:35:03Z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0x010100C4BB07A56EFC3C4EA146CC3F1E3907F4</vt:lpwstr>
  </property>
</Properties>
</file>